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F1EC143-E50D-4941-89F0-E3B25383EB1F}">
  <a:tblStyle styleId="{4F1EC143-E50D-4941-89F0-E3B25383EB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7D96911-BA2E-4241-9E8A-A0D1AC0BFCB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6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5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624628c0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624628c0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 order to provide a writing assistance for browser we had to adhere to the chrome extension arch. which emphasizes the use of  html, js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Which is nice bc the algorithms we’re using can be easily repr as code on the client side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the benefits of using Chrome env? Give us mean to provide visual output for the algo.s  .and providing UI experience in the process.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Now that we can provide the logic to the client we want to test that the functional works? So we use Jasmine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testing framework in use is Jasmine</a:t>
            </a:r>
            <a:endParaRPr sz="12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8624628c0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8624628c0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 testing frame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Behavior Drivien Development oriented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test JavaScript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 was easier to integrate than other frameworks (Mocha, Jest,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-----------------------------------------------------------------------------------------------------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Here: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Jasmine bc it’s  easy to use, easy to integration in our model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it had friendly feel for our clients,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can easily read and understand the behavior of the tested function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convinced that it works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624628c0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624628c0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extension can be represented as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test represents a behavior of the app that can be easily understand by the client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us more focused on client’s need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Selenium for automated browsing?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Verify that models works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Important when we change models, which is expected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Highlight the fact that the test failed upon changing models and that this is why tests are useful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61bf859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61bf859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Miguel Guerrero Tutorial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are shown. It shows the closest 3 correct words.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8624628c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8624628c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Pressing the number 1 can finish the word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8624628c0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8624628c0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words in the middle. This </a:t>
            </a:r>
            <a:r>
              <a:rPr lang="en"/>
              <a:t>expedited</a:t>
            </a:r>
            <a:r>
              <a:rPr lang="en"/>
              <a:t> spelling changes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8624628c0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8624628c0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8624628c0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8624628c0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Modules: The local modules are not the same as the Chrome modules: It's programming without being able to use imports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For Example: In current Incarnation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Oh tenser Flow. You are so strong. But much like the body builder in a horror film. Your just too big to make the cut. We spent many cold nights with you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861bf859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861bf859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full set of goals can be Found on the google drive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Week 1 - fully integrated front and back end: We have two puzzle pieces that don't quite fit together. We need to sand them down until they fit.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Week 2 - client required features (profanity filter, erase search history (non-personalized), customizable word set)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Week 3 - polished final product, more models with greater capabilities. The goal of this project is to be easy. And you have spend a lot of hard work to make something feel easy.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8641f1af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8641f1af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spent a significant portion of my fall break in a public library in Albaquerque New Mexico People watching. And for people coming to use the computers, Especially the elderly and the homeless. The keyboard wasn't a tool. It was an obsticle.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None of us expect that Pb2 is going to completely solve that problem. But It's going to make the whole computer expirience just a little bit easier. And isn't that the goal of software engineers everywhere.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To make the cold, hard, world a little bit easier.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861bf859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861bf859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Pre: Transition, We Want to fill a problem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Click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Average typing speed in the US 40 WPM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Limits ability to use computer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Creates a gulf among users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Browsers are the hub of modern computer use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Next Click: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Phone Companies have already Identified this problem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Helped make the phone the most popular computer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Make it easier to use computers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886ea6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886ea6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2D3B45"/>
                </a:solidFill>
              </a:rPr>
              <a:t>Quick Project Topic Reminder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2D3B45"/>
              </a:buClr>
              <a:buSzPts val="1200"/>
              <a:buChar char="-"/>
            </a:pPr>
            <a:r>
              <a:rPr lang="en" sz="1200">
                <a:solidFill>
                  <a:srgbClr val="2D3B45"/>
                </a:solidFill>
              </a:rPr>
              <a:t>What we are: Writing assistance in the browser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-"/>
            </a:pPr>
            <a:r>
              <a:rPr lang="en" sz="1200">
                <a:solidFill>
                  <a:srgbClr val="2D3B45"/>
                </a:solidFill>
              </a:rPr>
              <a:t>Finalized product name: Pb2 -&gt; TabX</a:t>
            </a:r>
            <a:endParaRPr sz="1200">
              <a:solidFill>
                <a:srgbClr val="2D3B45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-"/>
            </a:pPr>
            <a:r>
              <a:rPr lang="en" sz="1200">
                <a:solidFill>
                  <a:srgbClr val="2D3B45"/>
                </a:solidFill>
              </a:rPr>
              <a:t>Reason: Name was more inline with actual project</a:t>
            </a:r>
            <a:endParaRPr sz="1200">
              <a:solidFill>
                <a:srgbClr val="2D3B45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88e03010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88e03010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click: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Click: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a large proportion of inexperienced computer users</a:t>
            </a:r>
            <a:br>
              <a:rPr lang="en"/>
            </a:br>
            <a:r>
              <a:rPr lang="en"/>
              <a:t>Use computers in a time sensitive manner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Click: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Wants Speed up ability to type on browsers </a:t>
            </a:r>
            <a:br>
              <a:rPr lang="en"/>
            </a:br>
            <a:r>
              <a:rPr lang="en"/>
              <a:t>An intuitive format reminiscent of phones</a:t>
            </a:r>
            <a:br>
              <a:rPr lang="en"/>
            </a:br>
            <a:r>
              <a:rPr lang="en"/>
              <a:t>Cleanly incorporate into browsers</a:t>
            </a:r>
            <a:br>
              <a:rPr lang="en"/>
            </a:br>
            <a:r>
              <a:rPr lang="en"/>
              <a:t>Filter profanity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8886ea65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8886ea6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50">
                <a:solidFill>
                  <a:srgbClr val="2D3B45"/>
                </a:solidFill>
              </a:rPr>
              <a:t>Q</a:t>
            </a:r>
            <a:r>
              <a:rPr lang="en" sz="1950">
                <a:solidFill>
                  <a:srgbClr val="2D3B45"/>
                </a:solidFill>
              </a:rPr>
              <a:t>uick Status Update: </a:t>
            </a:r>
            <a:r>
              <a:rPr lang="en" sz="1200">
                <a:solidFill>
                  <a:srgbClr val="2D3B45"/>
                </a:solidFill>
              </a:rPr>
              <a:t>Take a couple minutes to briefly describe accomplishments, changes and new challenges since the last presentation.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General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Allowed Node.js libraries to be used in development and testing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Using webpack for deployment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Makes managing dependencies easier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Encourages modular code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Front-end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Made it more flexible: decoupled UI / app logic from browser specific stuff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Created an interface with the backend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Allows models to be swapped around with worrying about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Implementation details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Back-end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Improved word completion model (trie)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Two functional word prediction models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New Challenges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Conforming to the Chrome browser environment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Integration and webifying the models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■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Having an already trained model (not trained in deployment)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■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Dependencies can work in browser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No fs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○"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○"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886ea65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8886ea65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50">
                <a:solidFill>
                  <a:srgbClr val="2D3B45"/>
                </a:solidFill>
              </a:rPr>
              <a:t>Detailed Plan</a:t>
            </a:r>
            <a:endParaRPr sz="195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For each of the remaining milestones you should tell us what specific 1-3 goals each teammate expects to focus on. This should be presented in table or list form. 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Planning in this detail is hard. Don't get hung up on getting everything exactly right. But developing these planning skills is important. 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To get full credit on this presentation, you must have this detailed plan.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8886ea65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8886ea65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50">
                <a:solidFill>
                  <a:srgbClr val="2D3B45"/>
                </a:solidFill>
              </a:rPr>
              <a:t>Detailed Plan</a:t>
            </a:r>
            <a:endParaRPr sz="195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For each of the remaining milestones you should tell us what specific 1-3 goals each teammate expects to focus on. This should be presented in table or list form. 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Planning in this detail is hard. Don't get hung up on getting everything exactly right. But developing these planning skills is important. 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To get full credit on this presentation, you must have this detailed plan.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88e0301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88e0301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88e03010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88e0301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88e030109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88e03010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8886ea65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8886ea6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50">
                <a:solidFill>
                  <a:srgbClr val="2D3B45"/>
                </a:solidFill>
              </a:rPr>
              <a:t>Somewhat Detailed Architecture/Specification</a:t>
            </a:r>
            <a:endParaRPr sz="195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For this presentatio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n we want to see more detailed technical documentation in the form of things like architecture diagrams, ER diagrams (or some other database spec), interfaces between major system components, GUI sketches/mockups, user stories, etc. (You don't need to do all of these things)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Your job is to think about what kind of documentation you could hand to an implementation team to explain how the system is supposed to work.)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8886ea65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8886ea65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861bf859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861bf859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click: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Click: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a large proportion of inexperienced computer users</a:t>
            </a:r>
            <a:br>
              <a:rPr lang="en"/>
            </a:br>
            <a:r>
              <a:rPr lang="en"/>
              <a:t>Use computers in a time sensitive manner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Click: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Wants Speed up ability to type on browsers </a:t>
            </a:r>
            <a:br>
              <a:rPr lang="en"/>
            </a:br>
            <a:r>
              <a:rPr lang="en"/>
              <a:t>An intuitive format reminiscent of phones</a:t>
            </a:r>
            <a:br>
              <a:rPr lang="en"/>
            </a:br>
            <a:r>
              <a:rPr lang="en"/>
              <a:t>Cleanly incorporate into browsers</a:t>
            </a:r>
            <a:br>
              <a:rPr lang="en"/>
            </a:br>
            <a:r>
              <a:rPr lang="en"/>
              <a:t>Filter profanity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8886ea6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8886ea6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Br</a:t>
            </a:r>
            <a:r>
              <a:rPr lang="en" sz="6000"/>
              <a:t>ussell Sprouts, just talk. We trust you.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be more concrete, explain the impact of our new challenges, plans, and specifications in how we will make progress. This is not just a summary, but insight into why we included the things we did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into this presentation.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861bf85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861bf85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Click: Predict the Next Phrase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Next Click: Predict the next word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Next: Import into browsers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Next: Add Tools as needed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Next: To Crate a 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8624628c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8624628c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First Click: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Google Drive 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Spreadsheet to track decision Presentation and report files Easy to perform small edits </a:t>
            </a:r>
            <a:endParaRPr b="1"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Github 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Code and other related files Version control 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8e030109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8e03010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8624628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8624628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Trie.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8624628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8624628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Explain RNN what it does?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 use a  RNN that takes a sentence, and remembers the context of the sentence to predict the next likely word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We have the means of predicting words with our algorithms, so how do we present this information to the user?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8624628c0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8624628c0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make a plugin.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use this logic, we have to use a plugin, which is extra functionality added to a browser.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TabX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1992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Typing assistant for browsers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63" y="1439225"/>
            <a:ext cx="4078825" cy="297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838" y="591426"/>
            <a:ext cx="1695848" cy="16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5">
            <a:alphaModFix/>
          </a:blip>
          <a:srcRect b="0" l="14528" r="14528" t="0"/>
          <a:stretch/>
        </p:blipFill>
        <p:spPr>
          <a:xfrm>
            <a:off x="6146975" y="2571750"/>
            <a:ext cx="1695825" cy="2390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2"/>
          <p:cNvCxnSpPr>
            <a:stCxn id="122" idx="3"/>
            <a:endCxn id="123" idx="1"/>
          </p:cNvCxnSpPr>
          <p:nvPr/>
        </p:nvCxnSpPr>
        <p:spPr>
          <a:xfrm flipH="1" rot="10800000">
            <a:off x="4571988" y="1439400"/>
            <a:ext cx="1574700" cy="1487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2"/>
          <p:cNvCxnSpPr>
            <a:stCxn id="122" idx="3"/>
            <a:endCxn id="124" idx="1"/>
          </p:cNvCxnSpPr>
          <p:nvPr/>
        </p:nvCxnSpPr>
        <p:spPr>
          <a:xfrm>
            <a:off x="4571988" y="2926800"/>
            <a:ext cx="1575000" cy="84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Frontend: Testing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8" y="1152475"/>
            <a:ext cx="852057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Frontend: Testing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29389" l="25222" r="35429" t="47736"/>
          <a:stretch/>
        </p:blipFill>
        <p:spPr>
          <a:xfrm>
            <a:off x="116900" y="1144625"/>
            <a:ext cx="4984749" cy="21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61855" l="0" r="51394" t="10437"/>
          <a:stretch/>
        </p:blipFill>
        <p:spPr>
          <a:xfrm>
            <a:off x="2571750" y="2666125"/>
            <a:ext cx="6460524" cy="202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8425"/>
            <a:ext cx="9144000" cy="3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>
            <a:off x="0" y="4288275"/>
            <a:ext cx="9156300" cy="85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Suggestions are shown as users type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8425"/>
            <a:ext cx="9144000" cy="3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4288275"/>
            <a:ext cx="9156300" cy="85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 pressing the displayed shortcut,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users can complete their words with the offered suggestions 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8425"/>
            <a:ext cx="9144000" cy="3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>
            <a:off x="0" y="4288275"/>
            <a:ext cx="9156300" cy="85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Suggestions are based on text up to the input cursor, delimited by whitespace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8425"/>
            <a:ext cx="9144000" cy="3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/>
          <p:nvPr/>
        </p:nvSpPr>
        <p:spPr>
          <a:xfrm>
            <a:off x="0" y="4288275"/>
            <a:ext cx="9156300" cy="85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Word completion performed in the middle of text separates the trailing text with a whitespace.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52475"/>
            <a:ext cx="39999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Frontend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>
            <p:ph idx="2" type="body"/>
          </p:nvPr>
        </p:nvSpPr>
        <p:spPr>
          <a:xfrm>
            <a:off x="4832400" y="1068425"/>
            <a:ext cx="39999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Backend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836700"/>
            <a:ext cx="3054225" cy="30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08200"/>
            <a:ext cx="2988950" cy="31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251200" y="4753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&amp; Goals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52050" y="1142375"/>
            <a:ext cx="621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Week 1</a:t>
            </a:r>
            <a:r>
              <a:rPr b="1" lang="en" sz="2400">
                <a:solidFill>
                  <a:srgbClr val="000000"/>
                </a:solidFill>
              </a:rPr>
              <a:t>: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fully integrated front and back end with both models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Week 2: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client required features: profanity filter, erase search history (non-personalized), customizable word set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Week 3: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polished final product, more models with greater capabilities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850" y="2973506"/>
            <a:ext cx="2145451" cy="201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850" y="328750"/>
            <a:ext cx="2291900" cy="20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Needs a Writing Assistant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74350" y="1139900"/>
            <a:ext cx="511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75" y="1068422"/>
            <a:ext cx="4919576" cy="176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50409" l="0" r="0" t="0"/>
          <a:stretch/>
        </p:blipFill>
        <p:spPr>
          <a:xfrm>
            <a:off x="3297275" y="3194868"/>
            <a:ext cx="5117400" cy="170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TabX: 2.1</a:t>
            </a:r>
            <a:endParaRPr/>
          </a:p>
        </p:txBody>
      </p:sp>
      <p:sp>
        <p:nvSpPr>
          <p:cNvPr id="200" name="Google Shape;200;p3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assistant plug-in for browsers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77625" y="434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</a:t>
            </a:r>
            <a:r>
              <a:rPr lang="en"/>
              <a:t>lient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1585225"/>
            <a:ext cx="4112875" cy="2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82" y="1115725"/>
            <a:ext cx="2880894" cy="37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2165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Update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311700" y="961900"/>
            <a:ext cx="5727900" cy="3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Raleway"/>
                <a:ea typeface="Raleway"/>
                <a:cs typeface="Raleway"/>
                <a:sym typeface="Raleway"/>
              </a:rPr>
              <a:t>Front-end</a:t>
            </a:r>
            <a:endParaRPr b="1" sz="24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now use node.js in the development and testing environment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Raleway"/>
                <a:ea typeface="Raleway"/>
                <a:cs typeface="Raleway"/>
                <a:sym typeface="Raleway"/>
              </a:rPr>
              <a:t>Back-end</a:t>
            </a:r>
            <a:endParaRPr b="1" sz="24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Implemented/improved functional word prediction &amp; completion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Raleway"/>
                <a:ea typeface="Raleway"/>
                <a:cs typeface="Raleway"/>
                <a:sym typeface="Raleway"/>
              </a:rPr>
              <a:t>Challenges</a:t>
            </a:r>
            <a:endParaRPr b="1" sz="24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of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Conforming to Chrome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550" y="384175"/>
            <a:ext cx="3105474" cy="18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938" y="2824250"/>
            <a:ext cx="2162575" cy="21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/>
        </p:nvSpPr>
        <p:spPr>
          <a:xfrm>
            <a:off x="564975" y="4236225"/>
            <a:ext cx="8087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" name="Google Shape;221;p35"/>
          <p:cNvGraphicFramePr/>
          <p:nvPr/>
        </p:nvGraphicFramePr>
        <p:xfrm>
          <a:off x="-12" y="612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{4F1EC143-E50D-4941-89F0-E3B25383EB1F}</a:tableStyleId>
              </a:tblPr>
              <a:tblGrid>
                <a:gridCol w="955675"/>
                <a:gridCol w="2819275"/>
                <a:gridCol w="3135800"/>
                <a:gridCol w="2233250"/>
              </a:tblGrid>
              <a:tr h="46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Presentation 2.2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Presentation 3.1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Presentation 3.2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043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Khayyon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Create the another display method for suggestions as a bar instead of a table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</a:t>
                      </a: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mprove accessibility by developing means to set </a:t>
                      </a: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font size and color of suggestions and how they presented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2D3B4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</a:t>
                      </a:r>
                      <a:r>
                        <a:rPr lang="en" sz="1300">
                          <a:solidFill>
                            <a:srgbClr val="2D3B4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efactor/remove accessibility features and UI display methods  based on UI feedback</a:t>
                      </a:r>
                      <a:endParaRPr sz="1300">
                        <a:solidFill>
                          <a:srgbClr val="2D3B4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1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2D3B4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Apply filters to what text fields we do not want the extension to provide suggestion/predictions (password fields)</a:t>
                      </a:r>
                      <a:endParaRPr sz="1300">
                        <a:solidFill>
                          <a:srgbClr val="2D3B4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Create UI logic as needed for other writing assistant services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Bug Hunting 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Update and finalize README.md file in the repo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202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Miguel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Polish up tabular suggestions display for word completion  for consistent display across different websites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Create UI logic for word prediction and make it seamless with UI logic for word completion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Refactor by removing duplicate code, consistent styling, and creating more modular scripts, each with a single responsibility.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Create settings for TabX to allow users to pick what writing assistant services they want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Finalize instructional material on how to use TabX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code cleaning and documentation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35"/>
          <p:cNvSpPr txBox="1"/>
          <p:nvPr/>
        </p:nvSpPr>
        <p:spPr>
          <a:xfrm>
            <a:off x="188575" y="0"/>
            <a:ext cx="2415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Front-end Plan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p36"/>
          <p:cNvGraphicFramePr/>
          <p:nvPr/>
        </p:nvGraphicFramePr>
        <p:xfrm>
          <a:off x="0" y="598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{4F1EC143-E50D-4941-89F0-E3B25383EB1F}</a:tableStyleId>
              </a:tblPr>
              <a:tblGrid>
                <a:gridCol w="920550"/>
                <a:gridCol w="3085900"/>
                <a:gridCol w="2899350"/>
                <a:gridCol w="2238175"/>
              </a:tblGrid>
              <a:tr h="39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Presentation 2.2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Presentation 3.1</a:t>
                      </a:r>
                      <a:endParaRPr b="1"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Presentation 3.2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9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Mishig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Polish JS API to the word prediction model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Integrate word prediction model with front-end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Optimize word prediction model inference speed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word prediction on bigger and more relevant dataset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Refactor and test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If time left, try for a stretch goal: new feature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84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Nicole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</a:t>
                      </a: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ntegrate training for word prediction &amp; completion models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 ability to customize word suggestion set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Help organize user testing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Implement abbreviation expansion model and profanity filter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Modify </a:t>
                      </a: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back-end</a:t>
                      </a: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models based on feedback from user testing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Help gather feedback from user testing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Polish &amp; fully integrate all back-end models with frontend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Clean up code, update documentation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1296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Russell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ntegrate training for word prediction &amp; completion models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Incorporate metrics for user testing &amp; organize user testing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Polish word completion model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User testing &amp; gather feedback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Potentially implement an autocorrect feature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Polish &amp; f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ully integrate all back-end models with frontend</a:t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Clean up code, update documentation</a:t>
                      </a:r>
                      <a:endParaRPr sz="13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8" name="Google Shape;228;p36"/>
          <p:cNvSpPr txBox="1"/>
          <p:nvPr/>
        </p:nvSpPr>
        <p:spPr>
          <a:xfrm>
            <a:off x="209500" y="0"/>
            <a:ext cx="2415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Back</a:t>
            </a: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-end Plan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and Specifications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73025" y="1780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Stories</a:t>
            </a:r>
            <a:endParaRPr/>
          </a:p>
        </p:txBody>
      </p:sp>
      <p:graphicFrame>
        <p:nvGraphicFramePr>
          <p:cNvPr id="239" name="Google Shape;239;p38"/>
          <p:cNvGraphicFramePr/>
          <p:nvPr/>
        </p:nvGraphicFramePr>
        <p:xfrm>
          <a:off x="550350" y="91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{A7D96911-BA2E-4241-9E8A-A0D1AC0BFCB5}</a:tableStyleId>
              </a:tblPr>
              <a:tblGrid>
                <a:gridCol w="8043275"/>
              </a:tblGrid>
              <a:tr h="55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 a person who makes frequent spelling mistakes, I want to be able to have spelling corrections suggested to me, so that I may type more accurately.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499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 a technologically challenged user, I want the suggestions to be presented in a tabular format, so that I can understand what my options are.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372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 a slow typer, I want to have suggestions for the word I am typing, so that I can write more quickly..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51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 a layman writer, I want to have suggestions for what the next word would be, so that I can quickly type common phrases.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19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 a user, I want to be able to manually toggle between horizontal and vertical options for spelling corrections, so I can customize the app to my preference.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Google Shape;240;p38"/>
          <p:cNvGraphicFramePr/>
          <p:nvPr/>
        </p:nvGraphicFramePr>
        <p:xfrm>
          <a:off x="550338" y="341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{A7D96911-BA2E-4241-9E8A-A0D1AC0BFCB5}</a:tableStyleId>
              </a:tblPr>
              <a:tblGrid>
                <a:gridCol w="8043275"/>
              </a:tblGrid>
              <a:tr h="539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 a user, I want to be able to turn the application on and off, so that I can easily customize my browser experience.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" name="Google Shape;241;p38"/>
          <p:cNvGraphicFramePr/>
          <p:nvPr/>
        </p:nvGraphicFramePr>
        <p:xfrm>
          <a:off x="550350" y="395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{A7D96911-BA2E-4241-9E8A-A0D1AC0BFCB5}</a:tableStyleId>
              </a:tblPr>
              <a:tblGrid>
                <a:gridCol w="8043275"/>
              </a:tblGrid>
              <a:tr h="42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 a user, I want to be able to change the font size so that I can clearly see the text and suggestions.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42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 a user, I want the recommendation font to be the font that is being typed.</a:t>
                      </a:r>
                      <a:endParaRPr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Google Shape;246;p39"/>
          <p:cNvGraphicFramePr/>
          <p:nvPr/>
        </p:nvGraphicFramePr>
        <p:xfrm>
          <a:off x="488650" y="7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{A7D96911-BA2E-4241-9E8A-A0D1AC0BFCB5}</a:tableStyleId>
              </a:tblPr>
              <a:tblGrid>
                <a:gridCol w="1571625"/>
              </a:tblGrid>
              <a:tr h="396625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 went to the |</a:t>
                      </a:r>
                      <a:endParaRPr/>
                    </a:p>
                  </a:txBody>
                  <a:tcPr marT="91425" marB="91425" marR="91425" marL="91425">
                    <a:lnL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" name="Google Shape;247;p39"/>
          <p:cNvGraphicFramePr/>
          <p:nvPr/>
        </p:nvGraphicFramePr>
        <p:xfrm>
          <a:off x="1635050" y="121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{A7D96911-BA2E-4241-9E8A-A0D1AC0BFCB5}</a:tableStyleId>
              </a:tblPr>
              <a:tblGrid>
                <a:gridCol w="304800"/>
                <a:gridCol w="876300"/>
              </a:tblGrid>
              <a:tr h="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movies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store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mall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" name="Google Shape;248;p39"/>
          <p:cNvSpPr txBox="1"/>
          <p:nvPr/>
        </p:nvSpPr>
        <p:spPr>
          <a:xfrm>
            <a:off x="152400" y="2523450"/>
            <a:ext cx="30000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a layman writer,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 want to have suggestions for what the next word would be,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 that I can quickly type common phrases.</a:t>
            </a:r>
            <a:endParaRPr/>
          </a:p>
        </p:txBody>
      </p:sp>
      <p:sp>
        <p:nvSpPr>
          <p:cNvPr id="249" name="Google Shape;249;p39"/>
          <p:cNvSpPr txBox="1"/>
          <p:nvPr/>
        </p:nvSpPr>
        <p:spPr>
          <a:xfrm>
            <a:off x="3152400" y="2602500"/>
            <a:ext cx="30000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a person who makes frequent spelling mistakes, 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 want to be able to have spelling corrections suggested to me, 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 that I may type more accurately.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50" name="Google Shape;250;p39"/>
          <p:cNvGraphicFramePr/>
          <p:nvPr/>
        </p:nvGraphicFramePr>
        <p:xfrm>
          <a:off x="3775500" y="7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{A7D96911-BA2E-4241-9E8A-A0D1AC0BFCB5}</a:tableStyleId>
              </a:tblPr>
              <a:tblGrid>
                <a:gridCol w="1571625"/>
              </a:tblGrid>
              <a:tr h="396625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Helo</a:t>
                      </a:r>
                      <a:r>
                        <a:rPr lang="en"/>
                        <a:t>|</a:t>
                      </a:r>
                      <a:endParaRPr/>
                    </a:p>
                  </a:txBody>
                  <a:tcPr marT="91425" marB="91425" marR="91425" marL="91425">
                    <a:lnL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1" name="Google Shape;251;p39"/>
          <p:cNvGraphicFramePr/>
          <p:nvPr/>
        </p:nvGraphicFramePr>
        <p:xfrm>
          <a:off x="4348175" y="121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{A7D96911-BA2E-4241-9E8A-A0D1AC0BFCB5}</a:tableStyleId>
              </a:tblPr>
              <a:tblGrid>
                <a:gridCol w="304800"/>
                <a:gridCol w="876300"/>
              </a:tblGrid>
              <a:tr h="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Hello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Help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Halo</a:t>
                      </a:r>
                      <a:endParaRPr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" name="Google Shape;252;p39"/>
          <p:cNvSpPr/>
          <p:nvPr/>
        </p:nvSpPr>
        <p:spPr>
          <a:xfrm>
            <a:off x="3878150" y="1074050"/>
            <a:ext cx="413625" cy="73550"/>
          </a:xfrm>
          <a:custGeom>
            <a:rect b="b" l="l" r="r" t="t"/>
            <a:pathLst>
              <a:path extrusionOk="0" h="2942" w="16545">
                <a:moveTo>
                  <a:pt x="0" y="1335"/>
                </a:moveTo>
                <a:cubicBezTo>
                  <a:pt x="1044" y="1335"/>
                  <a:pt x="5160" y="2757"/>
                  <a:pt x="5871" y="2402"/>
                </a:cubicBezTo>
                <a:cubicBezTo>
                  <a:pt x="6884" y="1896"/>
                  <a:pt x="7141" y="0"/>
                  <a:pt x="8273" y="0"/>
                </a:cubicBezTo>
                <a:cubicBezTo>
                  <a:pt x="11170" y="0"/>
                  <a:pt x="13954" y="3966"/>
                  <a:pt x="16545" y="2669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3" name="Google Shape;253;p39"/>
          <p:cNvSpPr txBox="1"/>
          <p:nvPr/>
        </p:nvSpPr>
        <p:spPr>
          <a:xfrm>
            <a:off x="6270925" y="2877600"/>
            <a:ext cx="2475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one who is hard-of-seeing , 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 want to be able to change the font size of suggestions,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 that I can clearly see them.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54" name="Google Shape;254;p39"/>
          <p:cNvGraphicFramePr/>
          <p:nvPr/>
        </p:nvGraphicFramePr>
        <p:xfrm>
          <a:off x="6631538" y="78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{A7D96911-BA2E-4241-9E8A-A0D1AC0BFCB5}</a:tableStyleId>
              </a:tblPr>
              <a:tblGrid>
                <a:gridCol w="1571625"/>
              </a:tblGrid>
              <a:tr h="396625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Helo|</a:t>
                      </a:r>
                      <a:endParaRPr/>
                    </a:p>
                  </a:txBody>
                  <a:tcPr marT="91425" marB="91425" marR="91425" marL="91425">
                    <a:lnL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1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5" name="Google Shape;255;p39"/>
          <p:cNvGraphicFramePr/>
          <p:nvPr/>
        </p:nvGraphicFramePr>
        <p:xfrm>
          <a:off x="7204213" y="121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{A7D96911-BA2E-4241-9E8A-A0D1AC0BFCB5}</a:tableStyleId>
              </a:tblPr>
              <a:tblGrid>
                <a:gridCol w="447625"/>
                <a:gridCol w="1286950"/>
              </a:tblGrid>
              <a:tr h="47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Hello</a:t>
                      </a:r>
                      <a:endParaRPr sz="2400"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Help</a:t>
                      </a:r>
                      <a:endParaRPr sz="2400"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Halo</a:t>
                      </a:r>
                      <a:endParaRPr sz="2400"/>
                    </a:p>
                  </a:txBody>
                  <a:tcPr marT="36575" marB="36575" marR="36575" marL="36575">
                    <a:lnL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" name="Google Shape;256;p39"/>
          <p:cNvSpPr txBox="1"/>
          <p:nvPr/>
        </p:nvSpPr>
        <p:spPr>
          <a:xfrm>
            <a:off x="152400" y="100075"/>
            <a:ext cx="878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Mock UI</a:t>
            </a:r>
            <a:endParaRPr b="1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8172" l="0" r="0" t="0"/>
          <a:stretch/>
        </p:blipFill>
        <p:spPr>
          <a:xfrm>
            <a:off x="1150100" y="0"/>
            <a:ext cx="68438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00" y="843275"/>
            <a:ext cx="8956601" cy="32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77625" y="434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Client: The </a:t>
            </a:r>
            <a:r>
              <a:rPr lang="en"/>
              <a:t>Public Library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1585225"/>
            <a:ext cx="4112875" cy="2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82" y="1115725"/>
            <a:ext cx="2880894" cy="37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271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1148925"/>
            <a:ext cx="3770275" cy="3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/>
          <p:nvPr/>
        </p:nvSpPr>
        <p:spPr>
          <a:xfrm>
            <a:off x="4572000" y="2645263"/>
            <a:ext cx="40779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the infinity and beyond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achieve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204350" y="2679387"/>
            <a:ext cx="4367650" cy="9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25" y="1219450"/>
            <a:ext cx="2686350" cy="112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000" y="249900"/>
            <a:ext cx="2273324" cy="151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1700" y="2269973"/>
            <a:ext cx="2367658" cy="1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668625" y="4064550"/>
            <a:ext cx="73065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 multifaceted typing assistant</a:t>
            </a:r>
            <a:endParaRPr sz="3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 and Repository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50" y="1520000"/>
            <a:ext cx="2946075" cy="31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600" y="1430575"/>
            <a:ext cx="3385050" cy="17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Overview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Parts: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completion - as user typing a word, predict what the word is likely to 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word prediction - as user finishes typing a word, predict what the next word is likely to 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937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2400" u="sng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Current Word Completion</a:t>
            </a:r>
            <a:r>
              <a:rPr i="1"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Levenshtein/Trie algorithm</a:t>
            </a:r>
            <a:endParaRPr sz="24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0" y="917150"/>
            <a:ext cx="4120200" cy="38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00" y="1502575"/>
            <a:ext cx="4267199" cy="3124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029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r>
              <a:rPr lang="en"/>
              <a:t> Details (Backend)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00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1" lang="en" sz="2400" u="sng">
                <a:solidFill>
                  <a:srgbClr val="434343"/>
                </a:solidFill>
              </a:rPr>
              <a:t>Next Word Prediction:</a:t>
            </a:r>
            <a:r>
              <a:rPr b="1" i="1" lang="en" sz="2400">
                <a:solidFill>
                  <a:srgbClr val="434343"/>
                </a:solidFill>
              </a:rPr>
              <a:t> Recurrent neural network</a:t>
            </a:r>
            <a:endParaRPr b="1" i="1" sz="24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75" y="2178400"/>
            <a:ext cx="7107724" cy="18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46254" l="1484" r="64993" t="10170"/>
          <a:stretch/>
        </p:blipFill>
        <p:spPr>
          <a:xfrm>
            <a:off x="543825" y="243613"/>
            <a:ext cx="8277823" cy="46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